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6"/>
  </p:handoutMasterIdLst>
  <p:sldIdLst>
    <p:sldId id="257" r:id="rId2"/>
    <p:sldId id="258" r:id="rId3"/>
    <p:sldId id="259" r:id="rId4"/>
    <p:sldId id="274" r:id="rId5"/>
    <p:sldId id="261" r:id="rId6"/>
    <p:sldId id="262" r:id="rId7"/>
    <p:sldId id="271" r:id="rId8"/>
    <p:sldId id="264" r:id="rId9"/>
    <p:sldId id="268" r:id="rId10"/>
    <p:sldId id="273" r:id="rId11"/>
    <p:sldId id="265" r:id="rId12"/>
    <p:sldId id="267" r:id="rId13"/>
    <p:sldId id="270" r:id="rId14"/>
    <p:sldId id="272" r:id="rId15"/>
  </p:sldIdLst>
  <p:sldSz cx="9144000" cy="6858000" type="screen4x3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rish Fegade" initials="HF" lastIdx="2" clrIdx="0">
    <p:extLst>
      <p:ext uri="{19B8F6BF-5375-455C-9EA6-DF929625EA0E}">
        <p15:presenceInfo xmlns:p15="http://schemas.microsoft.com/office/powerpoint/2012/main" userId="e6a955d39f762f6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9" autoAdjust="0"/>
    <p:restoredTop sz="94660"/>
  </p:normalViewPr>
  <p:slideViewPr>
    <p:cSldViewPr>
      <p:cViewPr varScale="1">
        <p:scale>
          <a:sx n="81" d="100"/>
          <a:sy n="81" d="100"/>
        </p:scale>
        <p:origin x="11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E7CBF876-4ADB-461E-AF94-A8B7C9A017FB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2573D828-2AF1-4DA6-A95E-9DB088F733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34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629400"/>
            <a:ext cx="9144000" cy="228600"/>
          </a:xfrm>
          <a:prstGeom prst="rect">
            <a:avLst/>
          </a:prstGeom>
          <a:solidFill>
            <a:srgbClr val="970303"/>
          </a:solidFill>
          <a:ln>
            <a:solidFill>
              <a:srgbClr val="97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7025" y="5911850"/>
            <a:ext cx="113665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6BDD45-E69B-410E-9157-589FB199A394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921A9A2-145D-477D-AF02-A4AE310990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462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F6014E-E113-40E4-8221-7E40B502626A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787992-D210-46B5-8FCD-38BEEDBF48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411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E074E6-A55A-47FE-A9D8-1CFE72007784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A5A70C-F257-4079-B4D9-CF3CBCE936D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86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DA9F28-2CCA-4A24-AF53-65299627D160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F56AF-497B-4CB1-8D24-32E5D8DE82D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920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17DC18-01F9-4C46-8221-FD728DFB74D4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610628-9E5B-49E0-BE02-60D2F25F6F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748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7C3576-58E6-4757-ADB5-57D5333722FD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A44A83-7EC1-4F85-9F33-9CDFD2AC2A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77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69A298-5ADB-4C6E-B80F-2547D806F49D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F023F9-77D9-4894-81B7-62BF697651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96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3F4A7B-6D65-44F7-BEB1-9EDC101994E0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0B4858-0842-4883-AB78-B6F410BA7B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8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6FD5AC-9D32-4CEA-8C96-5582ED2798EA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6BF982-CFC9-49A6-A820-8AF63EDB97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06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F66D63-F31B-4ECC-B943-5CBEE21C6C46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F86381-7868-4976-9EB0-BD54F2D151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644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F6A91-5CDB-4AA1-90C2-71EED657A450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FB9AFC-AB4F-49CF-98BC-F1E1F03869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9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1A872BC8-4EDD-4347-8504-A9A9A0FF68C5}" type="datetimeFigureOut">
              <a:rPr lang="en-US"/>
              <a:pPr>
                <a:defRPr/>
              </a:pPr>
              <a:t>21-Apr-19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ECE2F3DE-9ECA-4718-8EA4-8325C028CB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629400"/>
            <a:ext cx="9144000" cy="228600"/>
          </a:xfrm>
          <a:prstGeom prst="rect">
            <a:avLst/>
          </a:prstGeom>
          <a:solidFill>
            <a:srgbClr val="970303"/>
          </a:solidFill>
          <a:ln>
            <a:solidFill>
              <a:srgbClr val="97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032" name="Picture 2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7025" y="5911850"/>
            <a:ext cx="113665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54FCC74-B310-48EF-98AA-561CCC4A0E7F}"/>
              </a:ext>
            </a:extLst>
          </p:cNvPr>
          <p:cNvSpPr txBox="1"/>
          <p:nvPr/>
        </p:nvSpPr>
        <p:spPr>
          <a:xfrm>
            <a:off x="251520" y="4892967"/>
            <a:ext cx="31845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Team Members:</a:t>
            </a:r>
          </a:p>
          <a:p>
            <a:r>
              <a:rPr lang="en-IN" dirty="0"/>
              <a:t>	Akshay Nimbalkar</a:t>
            </a:r>
          </a:p>
          <a:p>
            <a:r>
              <a:rPr lang="en-IN" dirty="0"/>
              <a:t>	Divyansh Kumar Singh</a:t>
            </a:r>
          </a:p>
          <a:p>
            <a:r>
              <a:rPr lang="en-IN" dirty="0"/>
              <a:t>	Harish Fegade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xmlns="" id="{E5C1E82E-AEEF-4513-84B3-BC1D0F626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48929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396CDE0-473D-4241-9A09-0805A122FA13}"/>
              </a:ext>
            </a:extLst>
          </p:cNvPr>
          <p:cNvSpPr txBox="1"/>
          <p:nvPr/>
        </p:nvSpPr>
        <p:spPr>
          <a:xfrm>
            <a:off x="818886" y="188640"/>
            <a:ext cx="20498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5400" dirty="0"/>
              <a:t>Fifa19 </a:t>
            </a:r>
          </a:p>
        </p:txBody>
      </p:sp>
    </p:spTree>
    <p:extLst>
      <p:ext uri="{BB962C8B-B14F-4D97-AF65-F5344CB8AC3E}">
        <p14:creationId xmlns:p14="http://schemas.microsoft.com/office/powerpoint/2010/main" val="936936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F2DAA13B-F95A-4753-9268-E46A999961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0604478"/>
              </p:ext>
            </p:extLst>
          </p:nvPr>
        </p:nvGraphicFramePr>
        <p:xfrm>
          <a:off x="0" y="16023"/>
          <a:ext cx="9144000" cy="5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r"/>
                      <a:r>
                        <a:rPr lang="en-IN" sz="2800" dirty="0" smtClean="0">
                          <a:solidFill>
                            <a:schemeClr val="tx1"/>
                          </a:solidFill>
                        </a:rPr>
                        <a:t>Variation</a:t>
                      </a:r>
                      <a:r>
                        <a:rPr lang="en-IN" sz="2800" baseline="0" dirty="0" smtClean="0">
                          <a:solidFill>
                            <a:schemeClr val="tx1"/>
                          </a:solidFill>
                        </a:rPr>
                        <a:t> Inflation Factor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pic>
        <p:nvPicPr>
          <p:cNvPr id="5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1840" y="764704"/>
            <a:ext cx="2952328" cy="570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708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7F13285A-5745-45E2-A574-ADE71CE914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1367471"/>
              </p:ext>
            </p:extLst>
          </p:nvPr>
        </p:nvGraphicFramePr>
        <p:xfrm>
          <a:off x="0" y="16023"/>
          <a:ext cx="9144000" cy="5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r"/>
                      <a:r>
                        <a:rPr lang="en-IN" sz="2800" dirty="0">
                          <a:solidFill>
                            <a:schemeClr val="tx1"/>
                          </a:solidFill>
                        </a:rPr>
                        <a:t>Model building – Linear Regression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="" id="{76CA18CF-2F08-40DF-9F74-56F0E3BB73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1623557"/>
              </p:ext>
            </p:extLst>
          </p:nvPr>
        </p:nvGraphicFramePr>
        <p:xfrm>
          <a:off x="899592" y="620688"/>
          <a:ext cx="612068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0340">
                  <a:extLst>
                    <a:ext uri="{9D8B030D-6E8A-4147-A177-3AD203B41FA5}">
                      <a16:colId xmlns:a16="http://schemas.microsoft.com/office/drawing/2014/main" xmlns="" val="1704433796"/>
                    </a:ext>
                  </a:extLst>
                </a:gridCol>
                <a:gridCol w="3060340">
                  <a:extLst>
                    <a:ext uri="{9D8B030D-6E8A-4147-A177-3AD203B41FA5}">
                      <a16:colId xmlns:a16="http://schemas.microsoft.com/office/drawing/2014/main" xmlns="" val="3816211576"/>
                    </a:ext>
                  </a:extLst>
                </a:gridCol>
              </a:tblGrid>
              <a:tr h="288032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Iteration1: Before Handling Outliers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48 features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423204452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Adj_R2_Score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0.8022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57371045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RMSE_Train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2369043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802155162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RMSE_Test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2954591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65135996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RMSE_Diff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585548 (24.71%)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49369465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MAE_Test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1350239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xmlns="" id="{C55F0837-8585-4AB1-88D8-DB0FD4AAC5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2570894"/>
              </p:ext>
            </p:extLst>
          </p:nvPr>
        </p:nvGraphicFramePr>
        <p:xfrm>
          <a:off x="899592" y="2608313"/>
          <a:ext cx="60960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xmlns="" val="170443379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xmlns="" val="3816211576"/>
                    </a:ext>
                  </a:extLst>
                </a:gridCol>
              </a:tblGrid>
              <a:tr h="290767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Iteration2: After Treating Outliers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48 features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423204452"/>
                  </a:ext>
                </a:extLst>
              </a:tr>
              <a:tr h="290767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Adj_R2_Score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0.9642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57371045"/>
                  </a:ext>
                </a:extLst>
              </a:tr>
              <a:tr h="290767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RMSE_Train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264241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802155162"/>
                  </a:ext>
                </a:extLst>
              </a:tr>
              <a:tr h="290767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RMSE_Test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282986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65135996"/>
                  </a:ext>
                </a:extLst>
              </a:tr>
              <a:tr h="290767"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RMSE_Diff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18745 (7.09%)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49369465"/>
                  </a:ext>
                </a:extLst>
              </a:tr>
              <a:tr h="2762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MAE_Test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151695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E5C93E34-9122-486E-A509-E869084B3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3879909"/>
              </p:ext>
            </p:extLst>
          </p:nvPr>
        </p:nvGraphicFramePr>
        <p:xfrm>
          <a:off x="899592" y="4653136"/>
          <a:ext cx="6096000" cy="20016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xmlns="" val="170443379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xmlns="" val="3816211576"/>
                    </a:ext>
                  </a:extLst>
                </a:gridCol>
              </a:tblGrid>
              <a:tr h="333603"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Iteration3: With Feature Selection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34 features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423204452"/>
                  </a:ext>
                </a:extLst>
              </a:tr>
              <a:tr h="333603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Adj_R2_Score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0.9600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57371045"/>
                  </a:ext>
                </a:extLst>
              </a:tr>
              <a:tr h="333603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RMSE_Train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296630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802155162"/>
                  </a:ext>
                </a:extLst>
              </a:tr>
              <a:tr h="333603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RMSE_Test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307590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65135996"/>
                  </a:ext>
                </a:extLst>
              </a:tr>
              <a:tr h="333603"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RMSE_Diff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10960 (3.7%)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49369465"/>
                  </a:ext>
                </a:extLst>
              </a:tr>
              <a:tr h="333603"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MAE_Test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164249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2847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7F13285A-5745-45E2-A574-ADE71CE914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296815"/>
              </p:ext>
            </p:extLst>
          </p:nvPr>
        </p:nvGraphicFramePr>
        <p:xfrm>
          <a:off x="0" y="16023"/>
          <a:ext cx="9144000" cy="5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r"/>
                      <a:r>
                        <a:rPr lang="en-IN" sz="2800" dirty="0">
                          <a:solidFill>
                            <a:schemeClr val="tx1"/>
                          </a:solidFill>
                        </a:rPr>
                        <a:t>Model building – </a:t>
                      </a:r>
                      <a:r>
                        <a:rPr lang="en-IN" sz="2800" dirty="0" smtClean="0">
                          <a:solidFill>
                            <a:schemeClr val="tx1"/>
                          </a:solidFill>
                        </a:rPr>
                        <a:t>Ridge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="" id="{76CA18CF-2F08-40DF-9F74-56F0E3BB73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84956"/>
              </p:ext>
            </p:extLst>
          </p:nvPr>
        </p:nvGraphicFramePr>
        <p:xfrm>
          <a:off x="899592" y="908720"/>
          <a:ext cx="7704856" cy="22466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2428">
                  <a:extLst>
                    <a:ext uri="{9D8B030D-6E8A-4147-A177-3AD203B41FA5}">
                      <a16:colId xmlns:a16="http://schemas.microsoft.com/office/drawing/2014/main" xmlns="" val="1704433796"/>
                    </a:ext>
                  </a:extLst>
                </a:gridCol>
                <a:gridCol w="3852428">
                  <a:extLst>
                    <a:ext uri="{9D8B030D-6E8A-4147-A177-3AD203B41FA5}">
                      <a16:colId xmlns:a16="http://schemas.microsoft.com/office/drawing/2014/main" xmlns="" val="3816211576"/>
                    </a:ext>
                  </a:extLst>
                </a:gridCol>
              </a:tblGrid>
              <a:tr h="374442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Iteration4: Ridge Regression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34 features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423204452"/>
                  </a:ext>
                </a:extLst>
              </a:tr>
              <a:tr h="374442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Adj_R2_Score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0.9600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57371045"/>
                  </a:ext>
                </a:extLst>
              </a:tr>
              <a:tr h="374442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RMSE_Train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297517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802155162"/>
                  </a:ext>
                </a:extLst>
              </a:tr>
              <a:tr h="374442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RMSE_Test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306962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65135996"/>
                  </a:ext>
                </a:extLst>
              </a:tr>
              <a:tr h="374442"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RMSE_Diff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9445 (3.17%)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49369465"/>
                  </a:ext>
                </a:extLst>
              </a:tr>
              <a:tr h="374442"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MAE_Test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163485</a:t>
                      </a:r>
                      <a:endParaRPr lang="en-IN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4613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7F13285A-5745-45E2-A574-ADE71CE914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175923"/>
              </p:ext>
            </p:extLst>
          </p:nvPr>
        </p:nvGraphicFramePr>
        <p:xfrm>
          <a:off x="0" y="16023"/>
          <a:ext cx="9144000" cy="5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r"/>
                      <a:r>
                        <a:rPr lang="en-IN" sz="2800" dirty="0" smtClean="0">
                          <a:solidFill>
                            <a:schemeClr val="tx1"/>
                          </a:solidFill>
                        </a:rPr>
                        <a:t>Linear Regression Result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8" y="604109"/>
            <a:ext cx="9203749" cy="35286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3933056"/>
            <a:ext cx="4834914" cy="247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067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7F13285A-5745-45E2-A574-ADE71CE914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5091493"/>
              </p:ext>
            </p:extLst>
          </p:nvPr>
        </p:nvGraphicFramePr>
        <p:xfrm>
          <a:off x="0" y="16023"/>
          <a:ext cx="9144000" cy="5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800" dirty="0" smtClean="0">
                          <a:solidFill>
                            <a:schemeClr val="tx1"/>
                          </a:solidFill>
                        </a:rPr>
                        <a:t>Ridge Regression Result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548680"/>
            <a:ext cx="9144000" cy="32403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3789040"/>
            <a:ext cx="5040560" cy="2363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383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AA87D3F6-3466-4CF9-B322-B711939759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9332261"/>
              </p:ext>
            </p:extLst>
          </p:nvPr>
        </p:nvGraphicFramePr>
        <p:xfrm>
          <a:off x="0" y="-27384"/>
          <a:ext cx="91440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r"/>
                      <a:r>
                        <a:rPr lang="en-IN" sz="3200" dirty="0">
                          <a:solidFill>
                            <a:schemeClr val="tx1"/>
                          </a:solidFill>
                        </a:rPr>
                        <a:t>Understanding Data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0C274BB-D7E4-4D1B-8BD9-C449D7C4C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6601"/>
            <a:ext cx="9108503" cy="4629161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xmlns="" id="{47634D6C-801E-41CD-8D56-D7E49F6BC0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4086875"/>
              </p:ext>
            </p:extLst>
          </p:nvPr>
        </p:nvGraphicFramePr>
        <p:xfrm>
          <a:off x="1691680" y="692696"/>
          <a:ext cx="5760640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320">
                  <a:extLst>
                    <a:ext uri="{9D8B030D-6E8A-4147-A177-3AD203B41FA5}">
                      <a16:colId xmlns:a16="http://schemas.microsoft.com/office/drawing/2014/main" xmlns="" val="2125708508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xmlns="" val="694450692"/>
                    </a:ext>
                  </a:extLst>
                </a:gridCol>
              </a:tblGrid>
              <a:tr h="167557">
                <a:tc>
                  <a:txBody>
                    <a:bodyPr/>
                    <a:lstStyle/>
                    <a:p>
                      <a:pPr algn="r"/>
                      <a:r>
                        <a:rPr lang="en-IN" sz="1400" b="0" dirty="0" err="1">
                          <a:solidFill>
                            <a:schemeClr val="tx1"/>
                          </a:solidFill>
                        </a:rPr>
                        <a:t>DataSet</a:t>
                      </a:r>
                      <a:r>
                        <a:rPr lang="en-IN" sz="1400" b="0" dirty="0">
                          <a:solidFill>
                            <a:schemeClr val="tx1"/>
                          </a:solidFill>
                        </a:rPr>
                        <a:t> dimensions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0" dirty="0">
                          <a:solidFill>
                            <a:schemeClr val="tx1"/>
                          </a:solidFill>
                        </a:rPr>
                        <a:t>18207 x 89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08311759"/>
                  </a:ext>
                </a:extLst>
              </a:tr>
              <a:tr h="167557">
                <a:tc>
                  <a:txBody>
                    <a:bodyPr/>
                    <a:lstStyle/>
                    <a:p>
                      <a:pPr algn="r"/>
                      <a:r>
                        <a:rPr lang="en-IN" sz="1400" b="0" dirty="0"/>
                        <a:t>No. of Categorical Variables</a:t>
                      </a:r>
                      <a:endParaRPr lang="en-IN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0" dirty="0">
                          <a:solidFill>
                            <a:schemeClr val="tx1"/>
                          </a:solidFill>
                        </a:rPr>
                        <a:t>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518991892"/>
                  </a:ext>
                </a:extLst>
              </a:tr>
              <a:tr h="167557">
                <a:tc>
                  <a:txBody>
                    <a:bodyPr/>
                    <a:lstStyle/>
                    <a:p>
                      <a:pPr algn="r"/>
                      <a:r>
                        <a:rPr lang="en-IN" sz="1400" b="0" dirty="0"/>
                        <a:t>No. Numeric Variables</a:t>
                      </a:r>
                      <a:endParaRPr lang="en-IN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0" dirty="0">
                          <a:solidFill>
                            <a:schemeClr val="tx1"/>
                          </a:solidFill>
                        </a:rPr>
                        <a:t>75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009809858"/>
                  </a:ext>
                </a:extLst>
              </a:tr>
              <a:tr h="289417">
                <a:tc>
                  <a:txBody>
                    <a:bodyPr/>
                    <a:lstStyle/>
                    <a:p>
                      <a:pPr algn="r"/>
                      <a:r>
                        <a:rPr lang="en-IN" sz="1400" b="0" dirty="0"/>
                        <a:t>No. of features with missing data</a:t>
                      </a:r>
                      <a:endParaRPr lang="en-IN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0" dirty="0">
                          <a:solidFill>
                            <a:schemeClr val="tx1"/>
                          </a:solidFill>
                        </a:rPr>
                        <a:t>78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5564002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787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8CF7EA6-1FB4-4612-BBB8-B0E0EAFA9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rgbClr val="00B0F0"/>
                </a:solidFill>
              </a:rPr>
              <a:t>Problem Statement </a:t>
            </a:r>
            <a:r>
              <a:rPr lang="en-IN" dirty="0"/>
              <a:t> </a:t>
            </a:r>
          </a:p>
          <a:p>
            <a:pPr marL="0" indent="0">
              <a:buNone/>
            </a:pPr>
            <a:r>
              <a:rPr lang="en-IN" dirty="0"/>
              <a:t>	Predicting market value of players.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18F689DC-8E54-4F41-9798-FB8860DF80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4202737"/>
              </p:ext>
            </p:extLst>
          </p:nvPr>
        </p:nvGraphicFramePr>
        <p:xfrm>
          <a:off x="0" y="0"/>
          <a:ext cx="91440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r"/>
                      <a:r>
                        <a:rPr lang="en-IN" sz="3200" dirty="0">
                          <a:solidFill>
                            <a:schemeClr val="tx1"/>
                          </a:solidFill>
                        </a:rPr>
                        <a:t>Problem Statement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5640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xmlns="" id="{32DE12F3-F4FC-471A-A0D7-BBA74E500312}"/>
              </a:ext>
            </a:extLst>
          </p:cNvPr>
          <p:cNvSpPr/>
          <p:nvPr/>
        </p:nvSpPr>
        <p:spPr>
          <a:xfrm>
            <a:off x="3262363" y="1628800"/>
            <a:ext cx="1989935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Data Visualization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A0F6E982-C2DC-4E99-B430-59146B6A9D49}"/>
              </a:ext>
            </a:extLst>
          </p:cNvPr>
          <p:cNvSpPr/>
          <p:nvPr/>
        </p:nvSpPr>
        <p:spPr>
          <a:xfrm>
            <a:off x="3262365" y="619855"/>
            <a:ext cx="1989935" cy="831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Data Cleaning:</a:t>
            </a:r>
          </a:p>
          <a:p>
            <a:pPr algn="ctr"/>
            <a:r>
              <a:rPr lang="en-US" dirty="0"/>
              <a:t>Mean Imputation,</a:t>
            </a:r>
          </a:p>
          <a:p>
            <a:pPr algn="ctr"/>
            <a:r>
              <a:rPr lang="en-US" dirty="0"/>
              <a:t>Decision Tree</a:t>
            </a:r>
            <a:endParaRPr lang="en-IN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xmlns="" id="{8BEF249F-7359-4A50-BE0A-70702A2569D3}"/>
              </a:ext>
            </a:extLst>
          </p:cNvPr>
          <p:cNvCxnSpPr>
            <a:cxnSpLocks/>
          </p:cNvCxnSpPr>
          <p:nvPr/>
        </p:nvCxnSpPr>
        <p:spPr>
          <a:xfrm flipH="1">
            <a:off x="4257330" y="2132856"/>
            <a:ext cx="1" cy="261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1256ADF8-57EE-43A8-B31B-ED6F41D2C799}"/>
              </a:ext>
            </a:extLst>
          </p:cNvPr>
          <p:cNvSpPr/>
          <p:nvPr/>
        </p:nvSpPr>
        <p:spPr>
          <a:xfrm>
            <a:off x="3376174" y="2484835"/>
            <a:ext cx="187218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Model Building</a:t>
            </a:r>
            <a:endParaRPr lang="en-IN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xmlns="" id="{1B71D6A9-6A38-4CE9-99E9-219211757724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4312264" y="2988891"/>
            <a:ext cx="0" cy="161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9FE5D291-C8AC-4345-9E39-06668978ADF5}"/>
              </a:ext>
            </a:extLst>
          </p:cNvPr>
          <p:cNvSpPr/>
          <p:nvPr/>
        </p:nvSpPr>
        <p:spPr>
          <a:xfrm>
            <a:off x="3664201" y="3183555"/>
            <a:ext cx="1296126" cy="4861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Linear</a:t>
            </a:r>
            <a:endParaRPr lang="en-IN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xmlns="" id="{F51168B8-AD59-447F-938A-9115B1EEFD73}"/>
              </a:ext>
            </a:extLst>
          </p:cNvPr>
          <p:cNvCxnSpPr>
            <a:cxnSpLocks/>
          </p:cNvCxnSpPr>
          <p:nvPr/>
        </p:nvCxnSpPr>
        <p:spPr>
          <a:xfrm flipH="1">
            <a:off x="4257331" y="1438459"/>
            <a:ext cx="1" cy="1903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xmlns="" id="{D588FF36-6039-4FD3-818D-827F0D27C20D}"/>
              </a:ext>
            </a:extLst>
          </p:cNvPr>
          <p:cNvCxnSpPr>
            <a:stCxn id="15" idx="2"/>
          </p:cNvCxnSpPr>
          <p:nvPr/>
        </p:nvCxnSpPr>
        <p:spPr>
          <a:xfrm>
            <a:off x="4312264" y="3669688"/>
            <a:ext cx="0" cy="1440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534876B2-0647-441C-9CF5-7AA7ACA85E44}"/>
              </a:ext>
            </a:extLst>
          </p:cNvPr>
          <p:cNvSpPr/>
          <p:nvPr/>
        </p:nvSpPr>
        <p:spPr>
          <a:xfrm>
            <a:off x="3627514" y="3879652"/>
            <a:ext cx="1259631" cy="9360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Feature Selection</a:t>
            </a:r>
            <a:endParaRPr lang="en-IN" sz="1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DA160DE6-9316-4F96-8272-544405C39A79}"/>
              </a:ext>
            </a:extLst>
          </p:cNvPr>
          <p:cNvSpPr/>
          <p:nvPr/>
        </p:nvSpPr>
        <p:spPr>
          <a:xfrm>
            <a:off x="2987824" y="5857714"/>
            <a:ext cx="2880320" cy="571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Evaluation Metrics:</a:t>
            </a:r>
          </a:p>
          <a:p>
            <a:pPr algn="ctr"/>
            <a:r>
              <a:rPr lang="en-US" dirty="0"/>
              <a:t>RMSE, </a:t>
            </a:r>
            <a:r>
              <a:rPr lang="en-US" dirty="0" smtClean="0"/>
              <a:t>Adj_R2_Score, MAE</a:t>
            </a:r>
            <a:endParaRPr lang="en-IN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45E98918-ED28-42B1-B27A-C15213F5B84C}"/>
              </a:ext>
            </a:extLst>
          </p:cNvPr>
          <p:cNvCxnSpPr>
            <a:cxnSpLocks/>
            <a:stCxn id="26" idx="4"/>
          </p:cNvCxnSpPr>
          <p:nvPr/>
        </p:nvCxnSpPr>
        <p:spPr>
          <a:xfrm flipH="1">
            <a:off x="4257328" y="4815751"/>
            <a:ext cx="2" cy="270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8867036E-BE3F-461E-9A93-41D1F43355BE}"/>
              </a:ext>
            </a:extLst>
          </p:cNvPr>
          <p:cNvCxnSpPr>
            <a:cxnSpLocks/>
          </p:cNvCxnSpPr>
          <p:nvPr/>
        </p:nvCxnSpPr>
        <p:spPr>
          <a:xfrm>
            <a:off x="4266899" y="5621968"/>
            <a:ext cx="0" cy="144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Content Placeholder 3">
            <a:extLst>
              <a:ext uri="{FF2B5EF4-FFF2-40B4-BE49-F238E27FC236}">
                <a16:creationId xmlns:a16="http://schemas.microsoft.com/office/drawing/2014/main" xmlns="" id="{1595F85C-FA8A-4A07-A075-9379A9C15858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0" y="16023"/>
          <a:ext cx="9144000" cy="5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solidFill>
                            <a:schemeClr val="tx1"/>
                          </a:solidFill>
                        </a:rPr>
                        <a:t>Workflow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xmlns="" id="{AEE0A7D5-2108-42E3-8C8D-0D9ACECBB582}"/>
              </a:ext>
            </a:extLst>
          </p:cNvPr>
          <p:cNvSpPr/>
          <p:nvPr/>
        </p:nvSpPr>
        <p:spPr>
          <a:xfrm>
            <a:off x="3609265" y="5135835"/>
            <a:ext cx="1296126" cy="4861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Ridge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2738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F922282A-82F6-4E9B-8DC4-6DD3DC6776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6999815"/>
              </p:ext>
            </p:extLst>
          </p:nvPr>
        </p:nvGraphicFramePr>
        <p:xfrm>
          <a:off x="0" y="16023"/>
          <a:ext cx="9144000" cy="5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r"/>
                      <a:r>
                        <a:rPr lang="en-IN" sz="2800" dirty="0">
                          <a:solidFill>
                            <a:schemeClr val="tx1"/>
                          </a:solidFill>
                        </a:rPr>
                        <a:t>Correlation Matrix – Top 10 with Value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37CD557-F34E-4016-930E-D1E40F727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696"/>
            <a:ext cx="9144000" cy="590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763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9855DB45-1291-4F2C-9B09-37480648E4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8012870"/>
              </p:ext>
            </p:extLst>
          </p:nvPr>
        </p:nvGraphicFramePr>
        <p:xfrm>
          <a:off x="0" y="16023"/>
          <a:ext cx="9144000" cy="5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r"/>
                      <a:r>
                        <a:rPr lang="en-IN" sz="2800" dirty="0" err="1">
                          <a:solidFill>
                            <a:schemeClr val="tx1"/>
                          </a:solidFill>
                        </a:rPr>
                        <a:t>Pairplot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94BEB8A-779E-4DA8-82AE-CC8CFEE1C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696"/>
            <a:ext cx="9144000" cy="590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941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9855DB45-1291-4F2C-9B09-37480648E4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4197753"/>
              </p:ext>
            </p:extLst>
          </p:nvPr>
        </p:nvGraphicFramePr>
        <p:xfrm>
          <a:off x="0" y="16023"/>
          <a:ext cx="9144000" cy="5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r"/>
                      <a:r>
                        <a:rPr lang="en-IN" sz="2800" dirty="0" smtClean="0">
                          <a:solidFill>
                            <a:schemeClr val="tx1"/>
                          </a:solidFill>
                        </a:rPr>
                        <a:t>Age </a:t>
                      </a:r>
                      <a:r>
                        <a:rPr lang="en-IN" sz="2800" dirty="0" err="1" smtClean="0">
                          <a:solidFill>
                            <a:schemeClr val="tx1"/>
                          </a:solidFill>
                        </a:rPr>
                        <a:t>vs</a:t>
                      </a:r>
                      <a:r>
                        <a:rPr lang="en-IN" sz="28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IN" sz="2800" dirty="0" err="1" smtClean="0">
                          <a:solidFill>
                            <a:schemeClr val="tx1"/>
                          </a:solidFill>
                        </a:rPr>
                        <a:t>SprintSpeed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268760"/>
            <a:ext cx="6984776" cy="457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41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102B0793-143B-414C-AC1B-D1A01110416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8619989"/>
              </p:ext>
            </p:extLst>
          </p:nvPr>
        </p:nvGraphicFramePr>
        <p:xfrm>
          <a:off x="0" y="16023"/>
          <a:ext cx="9144000" cy="5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r"/>
                      <a:r>
                        <a:rPr lang="en-IN" sz="2800" dirty="0" err="1" smtClean="0">
                          <a:solidFill>
                            <a:schemeClr val="tx1"/>
                          </a:solidFill>
                        </a:rPr>
                        <a:t>HandlingOutlier’s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0EE3DF7-2361-46C0-A8B9-CD9BD1318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760"/>
            <a:ext cx="9144000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726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F2DAA13B-F95A-4753-9268-E46A999961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6661111"/>
              </p:ext>
            </p:extLst>
          </p:nvPr>
        </p:nvGraphicFramePr>
        <p:xfrm>
          <a:off x="0" y="16023"/>
          <a:ext cx="9144000" cy="5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150808040"/>
                    </a:ext>
                  </a:extLst>
                </a:gridCol>
              </a:tblGrid>
              <a:tr h="548680">
                <a:tc>
                  <a:txBody>
                    <a:bodyPr/>
                    <a:lstStyle/>
                    <a:p>
                      <a:pPr algn="r"/>
                      <a:r>
                        <a:rPr lang="en-IN" sz="2800" dirty="0" smtClean="0">
                          <a:solidFill>
                            <a:schemeClr val="tx1"/>
                          </a:solidFill>
                        </a:rPr>
                        <a:t>Skewness Handling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6255828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506133B-3C85-43C5-BEC4-55764CC81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760"/>
            <a:ext cx="9144000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29907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egis Template PPT.pptx" id="{FA90D603-5D95-41EB-8DCB-6F3F8E67F3AD}" vid="{4EE586D9-26EB-41C7-B56B-4F62AC90E4D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Portfolio_Project_1</Template>
  <TotalTime>1075</TotalTime>
  <Words>170</Words>
  <Application>Microsoft Office PowerPoint</Application>
  <PresentationFormat>On-screen Show (4:3)</PresentationFormat>
  <Paragraphs>86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Presentation3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Harish Fegade</dc:creator>
  <cp:lastModifiedBy>Akshay Nimbalkar</cp:lastModifiedBy>
  <cp:revision>25</cp:revision>
  <dcterms:created xsi:type="dcterms:W3CDTF">2019-04-05T12:27:20Z</dcterms:created>
  <dcterms:modified xsi:type="dcterms:W3CDTF">2019-04-21T12:19:27Z</dcterms:modified>
</cp:coreProperties>
</file>

<file path=docProps/thumbnail.jpeg>
</file>